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Helvetica Neue" panose="020B0604020202020204" charset="0"/>
      <p:regular r:id="rId20"/>
      <p:bold r:id="rId21"/>
      <p:italic r:id="rId22"/>
      <p:boldItalic r:id="rId23"/>
    </p:embeddedFont>
    <p:embeddedFont>
      <p:font typeface="Helvetica Neue Light" panose="020B0604020202020204" charset="0"/>
      <p:regular r:id="rId24"/>
      <p:bold r:id="rId25"/>
      <p:italic r:id="rId26"/>
      <p:boldItalic r:id="rId27"/>
    </p:embeddedFont>
    <p:embeddedFont>
      <p:font typeface="Maven Pro" panose="020B0604020202020204" charset="0"/>
      <p:regular r:id="rId28"/>
      <p:bold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59">
          <p15:clr>
            <a:srgbClr val="A4A3A4"/>
          </p15:clr>
        </p15:guide>
        <p15:guide id="2" pos="3855">
          <p15:clr>
            <a:srgbClr val="A4A3A4"/>
          </p15:clr>
        </p15:guide>
        <p15:guide id="3" orient="horz" pos="2931">
          <p15:clr>
            <a:srgbClr val="747775"/>
          </p15:clr>
        </p15:guide>
        <p15:guide id="4" pos="1532">
          <p15:clr>
            <a:srgbClr val="747775"/>
          </p15:clr>
        </p15:guide>
        <p15:guide id="5" pos="5669">
          <p15:clr>
            <a:srgbClr val="747775"/>
          </p15:clr>
        </p15:guide>
        <p15:guide id="6" orient="horz" pos="2160">
          <p15:clr>
            <a:srgbClr val="A4A3A4"/>
          </p15:clr>
        </p15:guide>
        <p15:guide id="7" orient="horz" pos="22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x0Y8x9Jjxab+T6cvKQRcrmjY1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2922" y="126"/>
      </p:cViewPr>
      <p:guideLst>
        <p:guide orient="horz" pos="459"/>
        <p:guide pos="3855"/>
        <p:guide orient="horz" pos="2931"/>
        <p:guide pos="1532"/>
        <p:guide pos="5669"/>
        <p:guide orient="horz" pos="216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ac6a21bf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2bac6a21bf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11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 morgen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11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Jeg hedder Gert – er direktør her hos LAIT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11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Vækst vha uddigitale muligheder – synliggør din digitale ambition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11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Aner ikke noget om kodning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11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Gennemført strategisk digitale transformationer i en række virksomheder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40bcf5c7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1f40bcf5c7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2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Digitalisering integreres i forretningsplanen</a:t>
            </a:r>
            <a:endParaRPr/>
          </a:p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2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Boston Consulting: virksomheder der tænker digi muligheder ind har en markant højere indtjening</a:t>
            </a:r>
            <a:endParaRPr/>
          </a:p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2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Øger effektiviteten med op til 40%</a:t>
            </a:r>
            <a:endParaRPr/>
          </a:p>
          <a:p>
            <a:pPr marL="1587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Investeringen skal øge effektiviteten, reducere omkostningerne samt skabe en større fleksibilitet.</a:t>
            </a:r>
            <a:endParaRPr sz="12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Trappevask starter foroven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forandring er kompleks, svært at navigere i det hastigt skiftende digitale landskab.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 digitale transformation kræver topledelsens involvering og interesse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Væsentligt værktøj fremtidig udvikling - skal drøftes og besluttes på øverste ledelsesniveau.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da-DK"/>
              <a:t>Hos LAIT synliggør vi din digitale ambition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da-DK"/>
              <a:t>Hvad er din digitale ambition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86116624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2c86116624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2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Fokusér - Dine digitale initiativer skal være en fuldt integreret og sammenhængende del af din virksomhedsstrategi. 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Digitalisering skal forstærke din strategi. 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Ikke blot være perifere eller isolerede projekter.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Træk kompleksiteten ned i harehøjde,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Få forankret mulighederne i organisationen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Medvirk til at sikre en transformation, der kan mærkes hos kunderne og på bundlinjen.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da-DK"/>
              <a:t>Chatbot eksempel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Nogen spørgsmål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Michael Sloth fra ESoft vil nu give et indblik i, hvordan du kan komme i gang med tidens helt store samtaledille - GenerativeAI.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●"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Michael vil trække GenAI ned i harehøjde og komme med brugbare fifs.</a:t>
            </a:r>
            <a:br>
              <a:rPr lang="da-DK"/>
            </a:b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 er i en tid, hvor teknologier kan hjælpe os med at skabe ny vækst.</a:t>
            </a: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 Er du aktiv?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mange undervurderer betydningen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SMV mister potentiale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62%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Forhindringer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”Ikke relevant for os!” -  </a:t>
            </a:r>
            <a:endParaRPr sz="1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/>
              <a:t>Den holdning duer ikke i dag – fordi…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/>
              <a:t>I dag trækker vi digitalisering ned i harehøjde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/>
              <a:t>Søtter fokus på vhordan  vi kommer med på den digitale rejse!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da-DK"/>
              <a:t>Det korte svar på spørgsmålet!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/>
              <a:t>Dette er et visitkort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/>
              <a:t>Det er det her også – det vi kender som en hjemmeside hos mange.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/>
              <a:t>Det er ikke længere nok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/>
              <a:t>I dag skal digitale muligheder integreres i forretningsplanen - Fordi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da-DK"/>
              <a:t>Salgsprocessen har ændret sig markant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da-DK"/>
              <a:t>Kravet om digital synlighed og tilgængelighed stiger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86116624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c86116624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 sz="12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Kunderne klarer selv 80 % af salgsarbejdet.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 sz="12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Mange beslutningstager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 sz="12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Det stiller store krav til digital synlighed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 sz="12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Og Kundeinvolvering</a:t>
            </a:r>
            <a:endParaRPr sz="12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 sz="12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Uanset branche er dine kunder forbrugere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 sz="12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Der integrerer teknologi i dagligdagen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a-DK" sz="1200">
                <a:solidFill>
                  <a:srgbClr val="2626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Vi stiller samme krav til virksomheder</a:t>
            </a:r>
            <a:endParaRPr sz="1200">
              <a:solidFill>
                <a:srgbClr val="2626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s - William">
  <p:cSld name="TITLE_1">
    <p:bg>
      <p:bgPr>
        <a:solidFill>
          <a:srgbClr val="38667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b84d3e872b_0_310"/>
          <p:cNvSpPr txBox="1">
            <a:spLocks noGrp="1"/>
          </p:cNvSpPr>
          <p:nvPr>
            <p:ph type="ctrTitle"/>
          </p:nvPr>
        </p:nvSpPr>
        <p:spPr>
          <a:xfrm>
            <a:off x="0" y="1800167"/>
            <a:ext cx="121920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g2b84d3e872b_0_310"/>
          <p:cNvSpPr txBox="1">
            <a:spLocks noGrp="1"/>
          </p:cNvSpPr>
          <p:nvPr>
            <p:ph type="subTitle" idx="1"/>
          </p:nvPr>
        </p:nvSpPr>
        <p:spPr>
          <a:xfrm>
            <a:off x="341467" y="4795067"/>
            <a:ext cx="116868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g2b84d3e872b_0_3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1634" y="314167"/>
            <a:ext cx="754333" cy="29073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2b84d3e872b_0_310"/>
          <p:cNvSpPr txBox="1">
            <a:spLocks noGrp="1"/>
          </p:cNvSpPr>
          <p:nvPr>
            <p:ph type="title" idx="2"/>
          </p:nvPr>
        </p:nvSpPr>
        <p:spPr>
          <a:xfrm>
            <a:off x="143191" y="178382"/>
            <a:ext cx="1964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" name="Google Shape;16;g2b84d3e872b_0_310"/>
          <p:cNvSpPr txBox="1">
            <a:spLocks noGrp="1"/>
          </p:cNvSpPr>
          <p:nvPr>
            <p:ph type="title" idx="3"/>
          </p:nvPr>
        </p:nvSpPr>
        <p:spPr>
          <a:xfrm>
            <a:off x="2656027" y="178382"/>
            <a:ext cx="1964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7" name="Google Shape;17;g2b84d3e872b_0_310"/>
          <p:cNvSpPr txBox="1">
            <a:spLocks noGrp="1"/>
          </p:cNvSpPr>
          <p:nvPr>
            <p:ph type="title" idx="4"/>
          </p:nvPr>
        </p:nvSpPr>
        <p:spPr>
          <a:xfrm>
            <a:off x="5158522" y="178382"/>
            <a:ext cx="1964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s - William 1">
  <p:cSld name="TITLE_2">
    <p:bg>
      <p:bgPr>
        <a:solidFill>
          <a:srgbClr val="38667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bac6a21bfb_0_105"/>
          <p:cNvSpPr txBox="1">
            <a:spLocks noGrp="1"/>
          </p:cNvSpPr>
          <p:nvPr>
            <p:ph type="ctrTitle"/>
          </p:nvPr>
        </p:nvSpPr>
        <p:spPr>
          <a:xfrm>
            <a:off x="0" y="1800167"/>
            <a:ext cx="121920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g2bac6a21bfb_0_105"/>
          <p:cNvSpPr txBox="1">
            <a:spLocks noGrp="1"/>
          </p:cNvSpPr>
          <p:nvPr>
            <p:ph type="subTitle" idx="1"/>
          </p:nvPr>
        </p:nvSpPr>
        <p:spPr>
          <a:xfrm>
            <a:off x="341467" y="4795067"/>
            <a:ext cx="116868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g2bac6a21bfb_0_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1634" y="314167"/>
            <a:ext cx="754333" cy="2907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2bac6a21bfb_0_105"/>
          <p:cNvSpPr txBox="1">
            <a:spLocks noGrp="1"/>
          </p:cNvSpPr>
          <p:nvPr>
            <p:ph type="title" idx="2"/>
          </p:nvPr>
        </p:nvSpPr>
        <p:spPr>
          <a:xfrm>
            <a:off x="143191" y="178382"/>
            <a:ext cx="1964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3" name="Google Shape;23;g2bac6a21bfb_0_105"/>
          <p:cNvSpPr txBox="1">
            <a:spLocks noGrp="1"/>
          </p:cNvSpPr>
          <p:nvPr>
            <p:ph type="title" idx="3"/>
          </p:nvPr>
        </p:nvSpPr>
        <p:spPr>
          <a:xfrm>
            <a:off x="2656027" y="178382"/>
            <a:ext cx="1964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4" name="Google Shape;24;g2bac6a21bfb_0_105"/>
          <p:cNvSpPr txBox="1">
            <a:spLocks noGrp="1"/>
          </p:cNvSpPr>
          <p:nvPr>
            <p:ph type="title" idx="4"/>
          </p:nvPr>
        </p:nvSpPr>
        <p:spPr>
          <a:xfrm>
            <a:off x="5158522" y="178382"/>
            <a:ext cx="1964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 Light"/>
              <a:buNone/>
              <a:defRPr sz="1100"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1_1_1"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b84d3e872b_0_317"/>
          <p:cNvSpPr txBox="1">
            <a:spLocks noGrp="1"/>
          </p:cNvSpPr>
          <p:nvPr>
            <p:ph type="ctrTitle"/>
          </p:nvPr>
        </p:nvSpPr>
        <p:spPr>
          <a:xfrm>
            <a:off x="968100" y="1270667"/>
            <a:ext cx="5894400" cy="3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6671"/>
              </a:buClr>
              <a:buSzPts val="4400"/>
              <a:buNone/>
              <a:defRPr>
                <a:solidFill>
                  <a:srgbClr val="38667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6671"/>
              </a:buClr>
              <a:buSzPts val="5200"/>
              <a:buNone/>
              <a:defRPr sz="5200">
                <a:solidFill>
                  <a:srgbClr val="38667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6671"/>
              </a:buClr>
              <a:buSzPts val="5200"/>
              <a:buNone/>
              <a:defRPr sz="5200">
                <a:solidFill>
                  <a:srgbClr val="38667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6671"/>
              </a:buClr>
              <a:buSzPts val="5200"/>
              <a:buNone/>
              <a:defRPr sz="5200">
                <a:solidFill>
                  <a:srgbClr val="38667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6671"/>
              </a:buClr>
              <a:buSzPts val="5200"/>
              <a:buNone/>
              <a:defRPr sz="5200">
                <a:solidFill>
                  <a:srgbClr val="38667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6671"/>
              </a:buClr>
              <a:buSzPts val="5200"/>
              <a:buNone/>
              <a:defRPr sz="5200">
                <a:solidFill>
                  <a:srgbClr val="38667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6671"/>
              </a:buClr>
              <a:buSzPts val="5200"/>
              <a:buNone/>
              <a:defRPr sz="5200">
                <a:solidFill>
                  <a:srgbClr val="38667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6671"/>
              </a:buClr>
              <a:buSzPts val="5200"/>
              <a:buNone/>
              <a:defRPr sz="5200">
                <a:solidFill>
                  <a:srgbClr val="38667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6671"/>
              </a:buClr>
              <a:buSzPts val="5200"/>
              <a:buNone/>
              <a:defRPr sz="5200">
                <a:solidFill>
                  <a:srgbClr val="38667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g2b84d3e872b_0_317"/>
          <p:cNvSpPr txBox="1">
            <a:spLocks noGrp="1"/>
          </p:cNvSpPr>
          <p:nvPr>
            <p:ph type="subTitle" idx="1"/>
          </p:nvPr>
        </p:nvSpPr>
        <p:spPr>
          <a:xfrm>
            <a:off x="5964200" y="1438167"/>
            <a:ext cx="5992500" cy="3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6671"/>
              </a:buClr>
              <a:buSzPts val="1900"/>
              <a:buNone/>
              <a:defRPr sz="1900">
                <a:solidFill>
                  <a:srgbClr val="386671"/>
                </a:solidFill>
              </a:defRPr>
            </a:lvl2pPr>
            <a:lvl3pPr lvl="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6671"/>
              </a:buClr>
              <a:buSzPts val="1900"/>
              <a:buNone/>
              <a:defRPr sz="1900">
                <a:solidFill>
                  <a:srgbClr val="386671"/>
                </a:solidFill>
              </a:defRPr>
            </a:lvl3pPr>
            <a:lvl4pPr lvl="3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6671"/>
              </a:buClr>
              <a:buSzPts val="1900"/>
              <a:buNone/>
              <a:defRPr sz="1900">
                <a:solidFill>
                  <a:srgbClr val="386671"/>
                </a:solidFill>
              </a:defRPr>
            </a:lvl4pPr>
            <a:lvl5pPr lvl="4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6671"/>
              </a:buClr>
              <a:buSzPts val="1900"/>
              <a:buNone/>
              <a:defRPr sz="1900">
                <a:solidFill>
                  <a:srgbClr val="386671"/>
                </a:solidFill>
              </a:defRPr>
            </a:lvl5pPr>
            <a:lvl6pPr lvl="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6671"/>
              </a:buClr>
              <a:buSzPts val="1900"/>
              <a:buNone/>
              <a:defRPr sz="1900">
                <a:solidFill>
                  <a:srgbClr val="386671"/>
                </a:solidFill>
              </a:defRPr>
            </a:lvl6pPr>
            <a:lvl7pPr lvl="6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6671"/>
              </a:buClr>
              <a:buSzPts val="1900"/>
              <a:buNone/>
              <a:defRPr sz="1900">
                <a:solidFill>
                  <a:srgbClr val="386671"/>
                </a:solidFill>
              </a:defRPr>
            </a:lvl7pPr>
            <a:lvl8pPr lvl="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6671"/>
              </a:buClr>
              <a:buSzPts val="1900"/>
              <a:buNone/>
              <a:defRPr sz="1900">
                <a:solidFill>
                  <a:srgbClr val="386671"/>
                </a:solidFill>
              </a:defRPr>
            </a:lvl8pPr>
            <a:lvl9pPr lvl="8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86671"/>
              </a:buClr>
              <a:buSzPts val="1900"/>
              <a:buNone/>
              <a:defRPr sz="1900">
                <a:solidFill>
                  <a:srgbClr val="386671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g2b84d3e872b_0_3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1634" y="314167"/>
            <a:ext cx="754333" cy="29073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2b84d3e872b_0_317"/>
          <p:cNvSpPr txBox="1">
            <a:spLocks noGrp="1"/>
          </p:cNvSpPr>
          <p:nvPr>
            <p:ph type="title" idx="2"/>
          </p:nvPr>
        </p:nvSpPr>
        <p:spPr>
          <a:xfrm>
            <a:off x="143191" y="178382"/>
            <a:ext cx="1964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0" name="Google Shape;30;g2b84d3e872b_0_317"/>
          <p:cNvSpPr txBox="1">
            <a:spLocks noGrp="1"/>
          </p:cNvSpPr>
          <p:nvPr>
            <p:ph type="title" idx="3"/>
          </p:nvPr>
        </p:nvSpPr>
        <p:spPr>
          <a:xfrm>
            <a:off x="2656027" y="178382"/>
            <a:ext cx="1964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1" name="Google Shape;31;g2b84d3e872b_0_317"/>
          <p:cNvSpPr txBox="1">
            <a:spLocks noGrp="1"/>
          </p:cNvSpPr>
          <p:nvPr>
            <p:ph type="title" idx="4"/>
          </p:nvPr>
        </p:nvSpPr>
        <p:spPr>
          <a:xfrm>
            <a:off x="5158522" y="178382"/>
            <a:ext cx="1964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A8AB"/>
              </a:buClr>
              <a:buSzPts val="1100"/>
              <a:buFont typeface="Helvetica Neue Light"/>
              <a:buNone/>
              <a:defRPr sz="1100" b="0">
                <a:solidFill>
                  <a:srgbClr val="6EA8A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75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bac6a21bfb_0_112"/>
          <p:cNvPicPr preferRelativeResize="0"/>
          <p:nvPr/>
        </p:nvPicPr>
        <p:blipFill rotWithShape="1">
          <a:blip r:embed="rId3">
            <a:alphaModFix/>
          </a:blip>
          <a:srcRect t="19630"/>
          <a:stretch/>
        </p:blipFill>
        <p:spPr>
          <a:xfrm>
            <a:off x="2667000" y="749300"/>
            <a:ext cx="6858000" cy="55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f40bcf5c79_0_52"/>
          <p:cNvSpPr txBox="1"/>
          <p:nvPr/>
        </p:nvSpPr>
        <p:spPr>
          <a:xfrm>
            <a:off x="0" y="66700"/>
            <a:ext cx="121920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00"/>
              <a:buFont typeface="Arial"/>
              <a:buNone/>
            </a:pPr>
            <a:r>
              <a:rPr lang="da-DK" sz="6500" b="1" i="0" u="none" strike="noStrike" cap="none">
                <a:solidFill>
                  <a:srgbClr val="386671"/>
                </a:solidFill>
                <a:latin typeface="Maven Pro"/>
                <a:ea typeface="Maven Pro"/>
                <a:cs typeface="Maven Pro"/>
                <a:sym typeface="Maven Pro"/>
              </a:rPr>
              <a:t>Online tilstedeværelse</a:t>
            </a:r>
            <a:endParaRPr sz="100" b="0" i="0" u="none" strike="noStrike" cap="none">
              <a:solidFill>
                <a:srgbClr val="3866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1f40bcf5c79_0_52"/>
          <p:cNvPicPr preferRelativeResize="0"/>
          <p:nvPr/>
        </p:nvPicPr>
        <p:blipFill rotWithShape="1">
          <a:blip r:embed="rId3">
            <a:alphaModFix/>
          </a:blip>
          <a:srcRect r="2017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ctrTitle"/>
          </p:nvPr>
        </p:nvSpPr>
        <p:spPr>
          <a:xfrm>
            <a:off x="0" y="1800167"/>
            <a:ext cx="121920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endParaRPr/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35795"/>
            <a:ext cx="12418979" cy="828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753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>
            <a:spLocks noGrp="1"/>
          </p:cNvSpPr>
          <p:nvPr>
            <p:ph type="ctrTitle"/>
          </p:nvPr>
        </p:nvSpPr>
        <p:spPr>
          <a:xfrm>
            <a:off x="0" y="2344910"/>
            <a:ext cx="121920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ts val="4400"/>
              <a:buNone/>
            </a:pPr>
            <a:r>
              <a:rPr lang="da-DK" sz="4400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Synliggør din digitale ambition! </a:t>
            </a:r>
            <a:br>
              <a:rPr lang="da-DK" sz="4400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2c861166246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4733" y="1727471"/>
            <a:ext cx="514349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c861166246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341" y="1727471"/>
            <a:ext cx="51435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c861166246_0_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8865" y="5340200"/>
            <a:ext cx="1307458" cy="123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c861166246_0_20" descr="Download Spotify Logo Vector PNG Original Logo Big Size ..."/>
          <p:cNvPicPr preferRelativeResize="0"/>
          <p:nvPr/>
        </p:nvPicPr>
        <p:blipFill rotWithShape="1">
          <a:blip r:embed="rId6">
            <a:alphaModFix/>
          </a:blip>
          <a:srcRect t="22429" b="24379"/>
          <a:stretch/>
        </p:blipFill>
        <p:spPr>
          <a:xfrm>
            <a:off x="6594442" y="5536659"/>
            <a:ext cx="1943100" cy="97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c861166246_0_20" descr="Just Eat Denmark - Apps on Google Pl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66762" y="5340200"/>
            <a:ext cx="1373220" cy="129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c861166246_0_20" descr="DAO labelless - Smart papirløs løsning for returnering"/>
          <p:cNvPicPr preferRelativeResize="0"/>
          <p:nvPr/>
        </p:nvPicPr>
        <p:blipFill rotWithShape="1">
          <a:blip r:embed="rId8">
            <a:alphaModFix/>
          </a:blip>
          <a:srcRect t="34131"/>
          <a:stretch/>
        </p:blipFill>
        <p:spPr>
          <a:xfrm>
            <a:off x="3858638" y="5426808"/>
            <a:ext cx="1616414" cy="100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c861166246_0_20" descr="BilkaToGo – Apps i Google Pl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1116" y="5340200"/>
            <a:ext cx="1088691" cy="108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c861166246_0_20" descr="fyens.dk (@fyensdk) / X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76970" y="5383503"/>
            <a:ext cx="1088691" cy="1088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753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0" descr="Brug din energi på det rigtige - fokusér på det, du kan gøre noget v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4" y="1687286"/>
            <a:ext cx="12184706" cy="3481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753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/>
        </p:nvSpPr>
        <p:spPr>
          <a:xfrm>
            <a:off x="838200" y="168944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3200" b="0" i="0" u="none" strike="noStrike" cap="none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Få defineret den digitale rejse</a:t>
            </a:r>
            <a:endParaRPr sz="3200" b="0" i="0" u="none" strike="noStrike" cap="none">
              <a:solidFill>
                <a:srgbClr val="EECE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3200" b="0" i="0" u="none" strike="noStrike" cap="none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	Hvor skaber digitalisering værdi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3200" b="0" i="0" u="none" strike="noStrike" cap="none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	Hvad er vores digitale ambition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3200" b="0" i="0" u="none" strike="noStrike" cap="none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	Definér </a:t>
            </a:r>
            <a:r>
              <a:rPr lang="da-DK" sz="3200" b="0" i="0" u="none" strike="noStrike" cap="none">
                <a:solidFill>
                  <a:srgbClr val="5F78EE"/>
                </a:solidFill>
                <a:latin typeface="Calibri"/>
                <a:ea typeface="Calibri"/>
                <a:cs typeface="Calibri"/>
                <a:sym typeface="Calibri"/>
              </a:rPr>
              <a:t>Det Digitale Roadmap</a:t>
            </a:r>
            <a:endParaRPr sz="3200" b="0" i="0" u="none" strike="noStrike" cap="none">
              <a:solidFill>
                <a:srgbClr val="5F78E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3200" b="0" i="0" u="none" strike="noStrike" cap="none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Begynd i det små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3200" b="0" i="0" u="none" strike="noStrike" cap="none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Sæt i gang 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3200" b="0" i="0" u="none" strike="noStrike" cap="none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BUMBUM!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1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0" y="1493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a-DK" sz="8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#The</a:t>
            </a:r>
            <a:r>
              <a:rPr lang="da-DK" sz="8000" b="0" i="0" u="none" strike="noStrike" cap="none">
                <a:solidFill>
                  <a:srgbClr val="5F78EE"/>
                </a:solidFill>
                <a:latin typeface="Maven Pro"/>
                <a:ea typeface="Maven Pro"/>
                <a:cs typeface="Maven Pro"/>
                <a:sym typeface="Maven Pro"/>
              </a:rPr>
              <a:t>LAIT</a:t>
            </a:r>
            <a:r>
              <a:rPr lang="da-DK" sz="8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Way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 t="5828" b="974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753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ctrTitle"/>
          </p:nvPr>
        </p:nvSpPr>
        <p:spPr>
          <a:xfrm>
            <a:off x="1653702" y="3168519"/>
            <a:ext cx="8917021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ts val="4400"/>
              <a:buNone/>
            </a:pPr>
            <a:r>
              <a:rPr lang="da-DK" b="0" i="0" u="none" strike="noStrike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“If you really look closely, most overnight successes took a long time.”</a:t>
            </a:r>
            <a:endParaRPr>
              <a:solidFill>
                <a:srgbClr val="EECE5F"/>
              </a:solidFill>
            </a:endParaRPr>
          </a:p>
        </p:txBody>
      </p:sp>
      <p:sp>
        <p:nvSpPr>
          <p:cNvPr id="209" name="Google Shape;209;p13"/>
          <p:cNvSpPr/>
          <p:nvPr/>
        </p:nvSpPr>
        <p:spPr>
          <a:xfrm>
            <a:off x="-188076" y="1011675"/>
            <a:ext cx="3649500" cy="31647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75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 l="36380" r="8063"/>
          <a:stretch/>
        </p:blipFill>
        <p:spPr>
          <a:xfrm>
            <a:off x="1297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 rot="-593432">
            <a:off x="474239" y="3911564"/>
            <a:ext cx="386360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 b="0" i="0" u="none" strike="noStrike" cap="none">
                <a:solidFill>
                  <a:srgbClr val="EECE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62% har ikke fokus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 b="0" i="0" u="none" strike="noStrike" cap="none">
                <a:solidFill>
                  <a:srgbClr val="EECE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på digitalisering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 rot="885232">
            <a:off x="7746536" y="3919250"/>
            <a:ext cx="43442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 b="0" i="0" u="none" strike="noStrike" cap="none">
                <a:solidFill>
                  <a:srgbClr val="5F78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modenhed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 rot="885232">
            <a:off x="7596060" y="4414432"/>
            <a:ext cx="43369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200" b="0" i="0" u="none" strike="noStrike" cap="none">
                <a:solidFill>
                  <a:srgbClr val="5F78E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Manglende ressourcer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75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2842056" y="-473413"/>
            <a:ext cx="6222460" cy="622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0" y="4973438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6000" b="0" i="0" u="none" strike="noStrike" cap="none">
                <a:solidFill>
                  <a:srgbClr val="EECE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 risikerer at miste omsætning!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75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838200" y="168944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8:00 	Check in med kaffe og croissant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8.30 	Velkomst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8:35 	</a:t>
            </a:r>
            <a:r>
              <a:rPr lang="da-DK" sz="2400" b="0" i="0" u="none" strike="noStrike" cap="none" dirty="0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Kan digitalisering forstærke din virksomheds udvikling og konkurrencekraft? </a:t>
            </a:r>
            <a:endParaRPr dirty="0"/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a-DK" sz="2400" b="0" i="0" u="none" strike="noStrike" cap="none" dirty="0">
                <a:solidFill>
                  <a:srgbClr val="5F78EE"/>
                </a:solidFill>
                <a:latin typeface="Calibri"/>
                <a:ea typeface="Calibri"/>
                <a:cs typeface="Calibri"/>
                <a:sym typeface="Calibri"/>
              </a:rPr>
              <a:t>Indlæg ved Gert Rasmussen, direktør hos LAIT</a:t>
            </a:r>
            <a:endParaRPr sz="2400" b="0" i="0" u="none" strike="noStrike" cap="none" dirty="0">
              <a:solidFill>
                <a:srgbClr val="5F78E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9:00 	</a:t>
            </a:r>
            <a:r>
              <a:rPr lang="da-DK" sz="2400" b="0" i="0" u="none" strike="noStrike" cap="none" dirty="0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”AI i en “støvet” produktionsvirksomhed - AI rejse på godt og ondt”</a:t>
            </a:r>
            <a:endParaRPr sz="2400" b="0" i="0" u="none" strike="noStrike" cap="none" dirty="0">
              <a:solidFill>
                <a:srgbClr val="EECE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a-DK" sz="2400" b="0" i="0" u="none" strike="noStrike" cap="none" dirty="0">
                <a:solidFill>
                  <a:srgbClr val="5F78EE"/>
                </a:solidFill>
                <a:latin typeface="Calibri"/>
                <a:ea typeface="Calibri"/>
                <a:cs typeface="Calibri"/>
                <a:sym typeface="Calibri"/>
              </a:rPr>
              <a:t>Indlæg ved Michael Sloth, head of R&amp;D/AI innovation hos </a:t>
            </a:r>
            <a:r>
              <a:rPr lang="da-DK" sz="2400" b="0" i="0" u="none" strike="noStrike" cap="none" dirty="0" err="1">
                <a:solidFill>
                  <a:srgbClr val="5F78EE"/>
                </a:solidFill>
                <a:latin typeface="Calibri"/>
                <a:ea typeface="Calibri"/>
                <a:cs typeface="Calibri"/>
                <a:sym typeface="Calibri"/>
              </a:rPr>
              <a:t>Esoft</a:t>
            </a:r>
            <a:endParaRPr sz="2400" b="0" i="0" u="none" strike="noStrike" cap="none" dirty="0">
              <a:solidFill>
                <a:srgbClr val="5F78E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9:30 	</a:t>
            </a:r>
            <a:r>
              <a:rPr lang="da-DK" sz="2400" b="0" i="0" u="none" strike="noStrike" cap="none" dirty="0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Sådan sætter du det rigtige hold</a:t>
            </a:r>
            <a:endParaRPr sz="2400" b="0" i="0" u="none" strike="noStrike" cap="none" dirty="0">
              <a:solidFill>
                <a:srgbClr val="EECE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a-DK" sz="2400" b="0" i="0" u="none" strike="noStrike" cap="none" dirty="0">
                <a:solidFill>
                  <a:srgbClr val="5F78EE"/>
                </a:solidFill>
                <a:latin typeface="Calibri"/>
                <a:ea typeface="Calibri"/>
                <a:cs typeface="Calibri"/>
                <a:sym typeface="Calibri"/>
              </a:rPr>
              <a:t>Indlæg ved Brian </a:t>
            </a:r>
            <a:r>
              <a:rPr lang="da-DK" sz="2400" b="0" i="0" u="none" strike="noStrike" cap="none" dirty="0" err="1">
                <a:solidFill>
                  <a:srgbClr val="5F78EE"/>
                </a:solidFill>
                <a:latin typeface="Calibri"/>
                <a:ea typeface="Calibri"/>
                <a:cs typeface="Calibri"/>
                <a:sym typeface="Calibri"/>
              </a:rPr>
              <a:t>Rønnemoss</a:t>
            </a:r>
            <a:r>
              <a:rPr lang="da-DK" sz="2400" b="0" i="0" u="none" strike="noStrike" cap="none" dirty="0">
                <a:solidFill>
                  <a:srgbClr val="5F78EE"/>
                </a:solidFill>
                <a:latin typeface="Calibri"/>
                <a:ea typeface="Calibri"/>
                <a:cs typeface="Calibri"/>
                <a:sym typeface="Calibri"/>
              </a:rPr>
              <a:t>, Headhunter &amp; Partner hos </a:t>
            </a:r>
            <a:r>
              <a:rPr lang="da-DK" sz="2400" b="0" i="0" u="none" strike="noStrike" cap="none" dirty="0" err="1">
                <a:solidFill>
                  <a:srgbClr val="5F78EE"/>
                </a:solidFill>
                <a:latin typeface="Calibri"/>
                <a:ea typeface="Calibri"/>
                <a:cs typeface="Calibri"/>
                <a:sym typeface="Calibri"/>
              </a:rPr>
              <a:t>Recruit</a:t>
            </a:r>
            <a:r>
              <a:rPr lang="da-DK" sz="2400" b="0" i="0" u="none" strike="noStrike" cap="none" dirty="0">
                <a:solidFill>
                  <a:srgbClr val="5F78EE"/>
                </a:solidFill>
                <a:latin typeface="Calibri"/>
                <a:ea typeface="Calibri"/>
                <a:cs typeface="Calibri"/>
                <a:sym typeface="Calibri"/>
              </a:rPr>
              <a:t> IT</a:t>
            </a:r>
            <a:endParaRPr dirty="0"/>
          </a:p>
          <a:p>
            <a:pPr marL="1143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da-DK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10:00 	Netværk, </a:t>
            </a:r>
            <a:r>
              <a:rPr lang="da-DK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small-talk</a:t>
            </a:r>
            <a:r>
              <a:rPr lang="da-DK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kaffe, vand og tak for nu</a:t>
            </a:r>
            <a:br>
              <a:rPr lang="da-DK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0" y="1493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da-DK" sz="8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Velkommen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75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ctrTitle"/>
          </p:nvPr>
        </p:nvSpPr>
        <p:spPr>
          <a:xfrm>
            <a:off x="0" y="2344910"/>
            <a:ext cx="121920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ts val="4400"/>
              <a:buNone/>
            </a:pPr>
            <a:r>
              <a:rPr lang="da-DK" sz="4400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  <a:t>Digitalisering kan forstærke din virksomheds udvikling og konkurrencekraft! </a:t>
            </a:r>
            <a:br>
              <a:rPr lang="da-DK" sz="4400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cxnSp>
        <p:nvCxnSpPr>
          <p:cNvPr id="116" name="Google Shape;116;p4"/>
          <p:cNvCxnSpPr/>
          <p:nvPr/>
        </p:nvCxnSpPr>
        <p:spPr>
          <a:xfrm>
            <a:off x="4241260" y="3190672"/>
            <a:ext cx="732817" cy="0"/>
          </a:xfrm>
          <a:prstGeom prst="straightConnector1">
            <a:avLst/>
          </a:prstGeom>
          <a:noFill/>
          <a:ln w="38100" cap="flat" cmpd="sng">
            <a:solidFill>
              <a:srgbClr val="5F78E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75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1025"/>
          <a:stretch/>
        </p:blipFill>
        <p:spPr>
          <a:xfrm>
            <a:off x="1112881" y="894946"/>
            <a:ext cx="10044057" cy="531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75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ctrTitle"/>
          </p:nvPr>
        </p:nvSpPr>
        <p:spPr>
          <a:xfrm>
            <a:off x="0" y="2344910"/>
            <a:ext cx="121920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ts val="4400"/>
              <a:buNone/>
            </a:pPr>
            <a:r>
              <a:rPr lang="da-DK" sz="4400">
                <a:solidFill>
                  <a:srgbClr val="5F78EE"/>
                </a:solidFill>
                <a:latin typeface="Calibri"/>
                <a:ea typeface="Calibri"/>
                <a:cs typeface="Calibri"/>
                <a:sym typeface="Calibri"/>
              </a:rPr>
              <a:t>Verden er stadig af lave! </a:t>
            </a:r>
            <a:br>
              <a:rPr lang="da-DK" sz="4400">
                <a:solidFill>
                  <a:srgbClr val="EECE5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a-DK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861166246_0_79"/>
          <p:cNvSpPr txBox="1"/>
          <p:nvPr/>
        </p:nvSpPr>
        <p:spPr>
          <a:xfrm>
            <a:off x="1607325" y="66700"/>
            <a:ext cx="89910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00"/>
              <a:buFont typeface="Arial"/>
              <a:buNone/>
            </a:pPr>
            <a:r>
              <a:rPr lang="da-DK" sz="6500" b="1" i="0" u="none" strike="noStrike" cap="none">
                <a:solidFill>
                  <a:srgbClr val="386671"/>
                </a:solidFill>
                <a:latin typeface="Maven Pro"/>
                <a:ea typeface="Maven Pro"/>
                <a:cs typeface="Maven Pro"/>
                <a:sym typeface="Maven Pro"/>
              </a:rPr>
              <a:t>Kunderejsen</a:t>
            </a:r>
            <a:endParaRPr sz="6500" b="0" i="0" u="none" strike="noStrike" cap="none">
              <a:solidFill>
                <a:srgbClr val="3866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c861166246_0_79"/>
          <p:cNvSpPr/>
          <p:nvPr/>
        </p:nvSpPr>
        <p:spPr>
          <a:xfrm>
            <a:off x="214875" y="3283150"/>
            <a:ext cx="2453100" cy="1385100"/>
          </a:xfrm>
          <a:prstGeom prst="rect">
            <a:avLst/>
          </a:prstGeom>
          <a:solidFill>
            <a:srgbClr val="3866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a-DK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PROBLEM-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a-DK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ERKENDELSE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c861166246_0_79"/>
          <p:cNvSpPr/>
          <p:nvPr/>
        </p:nvSpPr>
        <p:spPr>
          <a:xfrm>
            <a:off x="3297058" y="3283150"/>
            <a:ext cx="2453100" cy="1385100"/>
          </a:xfrm>
          <a:prstGeom prst="rect">
            <a:avLst/>
          </a:prstGeom>
          <a:solidFill>
            <a:srgbClr val="3866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a-DK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OVERVEJELSER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c861166246_0_79"/>
          <p:cNvSpPr/>
          <p:nvPr/>
        </p:nvSpPr>
        <p:spPr>
          <a:xfrm>
            <a:off x="6379240" y="3283150"/>
            <a:ext cx="2453100" cy="1385100"/>
          </a:xfrm>
          <a:prstGeom prst="rect">
            <a:avLst/>
          </a:prstGeom>
          <a:solidFill>
            <a:srgbClr val="3866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a-DK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KØB/IKKE KØB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c861166246_0_79"/>
          <p:cNvSpPr/>
          <p:nvPr/>
        </p:nvSpPr>
        <p:spPr>
          <a:xfrm>
            <a:off x="9446665" y="3283150"/>
            <a:ext cx="2453100" cy="1385100"/>
          </a:xfrm>
          <a:prstGeom prst="rect">
            <a:avLst/>
          </a:prstGeom>
          <a:solidFill>
            <a:srgbClr val="3866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a-DK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EFTER KØB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g2c861166246_0_79"/>
          <p:cNvGrpSpPr/>
          <p:nvPr/>
        </p:nvGrpSpPr>
        <p:grpSpPr>
          <a:xfrm>
            <a:off x="196625" y="5073900"/>
            <a:ext cx="5559900" cy="1642550"/>
            <a:chOff x="196625" y="5073900"/>
            <a:chExt cx="5559900" cy="1642550"/>
          </a:xfrm>
        </p:grpSpPr>
        <p:sp>
          <p:nvSpPr>
            <p:cNvPr id="137" name="Google Shape;137;g2c861166246_0_79"/>
            <p:cNvSpPr/>
            <p:nvPr/>
          </p:nvSpPr>
          <p:spPr>
            <a:xfrm rot="5400000">
              <a:off x="2920775" y="2349750"/>
              <a:ext cx="111600" cy="55599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g2c861166246_0_79"/>
            <p:cNvSpPr txBox="1"/>
            <p:nvPr/>
          </p:nvSpPr>
          <p:spPr>
            <a:xfrm>
              <a:off x="468725" y="5179550"/>
              <a:ext cx="5015700" cy="15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4572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a-DK" sz="3900" b="1" i="0" u="none" strike="noStrike" cap="none">
                  <a:solidFill>
                    <a:srgbClr val="38667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80% af rejsen klarer de selv</a:t>
              </a:r>
              <a:endParaRPr sz="3900" b="1" i="0" u="none" strike="noStrike" cap="none">
                <a:solidFill>
                  <a:srgbClr val="38667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39" name="Google Shape;139;g2c861166246_0_79"/>
          <p:cNvGrpSpPr/>
          <p:nvPr/>
        </p:nvGrpSpPr>
        <p:grpSpPr>
          <a:xfrm>
            <a:off x="196625" y="1968300"/>
            <a:ext cx="7638300" cy="931200"/>
            <a:chOff x="196625" y="2044500"/>
            <a:chExt cx="7638300" cy="931200"/>
          </a:xfrm>
        </p:grpSpPr>
        <p:sp>
          <p:nvSpPr>
            <p:cNvPr id="140" name="Google Shape;140;g2c861166246_0_79"/>
            <p:cNvSpPr/>
            <p:nvPr/>
          </p:nvSpPr>
          <p:spPr>
            <a:xfrm rot="-5400000">
              <a:off x="3959975" y="-899250"/>
              <a:ext cx="111600" cy="76383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g2c861166246_0_79"/>
            <p:cNvSpPr txBox="1"/>
            <p:nvPr/>
          </p:nvSpPr>
          <p:spPr>
            <a:xfrm>
              <a:off x="1523400" y="2044500"/>
              <a:ext cx="50157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45720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a-DK" sz="3900" b="0" i="0" u="none" strike="noStrike" cap="none">
                  <a:solidFill>
                    <a:srgbClr val="38667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Påvirkning</a:t>
              </a:r>
              <a:endParaRPr sz="3900" b="0" i="0" u="none" strike="noStrike" cap="none">
                <a:solidFill>
                  <a:srgbClr val="38667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42" name="Google Shape;142;g2c861166246_0_79"/>
          <p:cNvGrpSpPr/>
          <p:nvPr/>
        </p:nvGrpSpPr>
        <p:grpSpPr>
          <a:xfrm>
            <a:off x="7448225" y="2143050"/>
            <a:ext cx="3956400" cy="754175"/>
            <a:chOff x="7905425" y="2219250"/>
            <a:chExt cx="3956400" cy="754175"/>
          </a:xfrm>
        </p:grpSpPr>
        <p:sp>
          <p:nvSpPr>
            <p:cNvPr id="143" name="Google Shape;143;g2c861166246_0_79"/>
            <p:cNvSpPr/>
            <p:nvPr/>
          </p:nvSpPr>
          <p:spPr>
            <a:xfrm rot="-5400000">
              <a:off x="9817475" y="929075"/>
              <a:ext cx="132300" cy="39564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g2c861166246_0_7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845875" y="2219250"/>
              <a:ext cx="534725" cy="502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/>
        </p:nvSpPr>
        <p:spPr>
          <a:xfrm>
            <a:off x="1607325" y="66700"/>
            <a:ext cx="89910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00"/>
              <a:buFont typeface="Arial"/>
              <a:buNone/>
            </a:pPr>
            <a:r>
              <a:rPr lang="da-DK" sz="6500" b="1" i="0" u="none" strike="noStrike" cap="none">
                <a:solidFill>
                  <a:srgbClr val="386671"/>
                </a:solidFill>
                <a:latin typeface="Maven Pro"/>
                <a:ea typeface="Maven Pro"/>
                <a:cs typeface="Maven Pro"/>
                <a:sym typeface="Maven Pro"/>
              </a:rPr>
              <a:t>Kunderejsen</a:t>
            </a:r>
            <a:endParaRPr sz="6500" b="0" i="0" u="none" strike="noStrike" cap="none">
              <a:solidFill>
                <a:srgbClr val="3866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4543" y="3278723"/>
            <a:ext cx="1783779" cy="180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6385" y="4904546"/>
            <a:ext cx="1871414" cy="1886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3844" y="1158622"/>
            <a:ext cx="2047150" cy="206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Linked in icon. Linked in logo in blue. Social network Linkedin. Isolated vector. Editorial icon. Rivne, Ukraine - November 25, 2020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006" y="1502847"/>
            <a:ext cx="5058325" cy="168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 descr="Tiktok Logo Brand - Gratis billeder på Pixabay -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626" y="380361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66294" y="5157360"/>
            <a:ext cx="331470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 descr="Gratis webshop | Med betalingssystem og lagerstyring - 0 kr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86762" y="1464435"/>
            <a:ext cx="3373512" cy="176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 descr="influencer icon vector for graphic design, logo, website, social media,  mobile app, UI illustration 11743268 Vector Art at Vecteez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19339" y="4570684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 descr="AI Logo Generator | Instantly Create A Stunning Logo With AI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64804" y="2776538"/>
            <a:ext cx="243840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CCC3CD09E64D458A106C129497C85A" ma:contentTypeVersion="15" ma:contentTypeDescription="Opret et nyt dokument." ma:contentTypeScope="" ma:versionID="fd07a4de846b44136c92ee43306cf335">
  <xsd:schema xmlns:xsd="http://www.w3.org/2001/XMLSchema" xmlns:xs="http://www.w3.org/2001/XMLSchema" xmlns:p="http://schemas.microsoft.com/office/2006/metadata/properties" xmlns:ns2="fc98d6e7-b1db-4b4a-985a-eb9e1005fbf2" xmlns:ns3="2e5a6a55-f614-4dbb-9cd7-f4d2407d38ae" targetNamespace="http://schemas.microsoft.com/office/2006/metadata/properties" ma:root="true" ma:fieldsID="2975125c820390091898808567a6696f" ns2:_="" ns3:_="">
    <xsd:import namespace="fc98d6e7-b1db-4b4a-985a-eb9e1005fbf2"/>
    <xsd:import namespace="2e5a6a55-f614-4dbb-9cd7-f4d2407d38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98d6e7-b1db-4b4a-985a-eb9e1005fb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d573de78-181c-4135-851e-dc7be2dfa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a6a55-f614-4dbb-9cd7-f4d2407d38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64aa44d-bc12-4250-8986-4f96fbc65790}" ma:internalName="TaxCatchAll" ma:showField="CatchAllData" ma:web="2e5a6a55-f614-4dbb-9cd7-f4d2407d38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747725-D0A5-446E-8E21-360CAFBD24CE}"/>
</file>

<file path=customXml/itemProps2.xml><?xml version="1.0" encoding="utf-8"?>
<ds:datastoreItem xmlns:ds="http://schemas.openxmlformats.org/officeDocument/2006/customXml" ds:itemID="{50315874-9C8D-416D-844E-C5930BDF243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Widescreen</PresentationFormat>
  <Paragraphs>85</Paragraphs>
  <Slides>17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4" baseType="lpstr">
      <vt:lpstr>Calibri</vt:lpstr>
      <vt:lpstr>Arial</vt:lpstr>
      <vt:lpstr>Roboto</vt:lpstr>
      <vt:lpstr>Helvetica Neue Light</vt:lpstr>
      <vt:lpstr>Helvetica Neue</vt:lpstr>
      <vt:lpstr>Maven Pro</vt:lpstr>
      <vt:lpstr>Office-tema</vt:lpstr>
      <vt:lpstr>PowerPoint-præsentation</vt:lpstr>
      <vt:lpstr>PowerPoint-præsentation</vt:lpstr>
      <vt:lpstr>PowerPoint-præsentation</vt:lpstr>
      <vt:lpstr>PowerPoint-præsentation</vt:lpstr>
      <vt:lpstr>Digitalisering kan forstærke din virksomheds udvikling og konkurrencekraft!   </vt:lpstr>
      <vt:lpstr>PowerPoint-præsentation</vt:lpstr>
      <vt:lpstr>Verden er stadig af lave!   </vt:lpstr>
      <vt:lpstr>PowerPoint-præsentation</vt:lpstr>
      <vt:lpstr>PowerPoint-præsentation</vt:lpstr>
      <vt:lpstr>PowerPoint-præsentation</vt:lpstr>
      <vt:lpstr>PowerPoint-præsentation</vt:lpstr>
      <vt:lpstr>Synliggør din digitale ambition!   </vt:lpstr>
      <vt:lpstr>PowerPoint-præsentation</vt:lpstr>
      <vt:lpstr>PowerPoint-præsentation</vt:lpstr>
      <vt:lpstr>PowerPoint-præsentation</vt:lpstr>
      <vt:lpstr>PowerPoint-præsentation</vt:lpstr>
      <vt:lpstr>“If you really look closely, most overnight successes took a long time.”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Gert Rasmussen</dc:creator>
  <cp:lastModifiedBy>Gert Rasmussen</cp:lastModifiedBy>
  <cp:revision>1</cp:revision>
  <dcterms:created xsi:type="dcterms:W3CDTF">2023-11-24T10:33:43Z</dcterms:created>
  <dcterms:modified xsi:type="dcterms:W3CDTF">2024-05-21T08:41:49Z</dcterms:modified>
</cp:coreProperties>
</file>